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itchFamily="2" charset="0"/>
      <p:regular r:id="rId14"/>
      <p:bold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96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evansh-rawat-170649268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2732603"/>
            <a:ext cx="65290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F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Oracle Corporation </a:t>
            </a:r>
            <a:endParaRPr lang="en-US" sz="4450" dirty="0">
              <a:solidFill>
                <a:srgbClr val="FF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5318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21302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by:</a:t>
            </a: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Devansh Rawat</a:t>
            </a:r>
          </a:p>
          <a:p>
            <a:pPr>
              <a:lnSpc>
                <a:spcPts val="2700"/>
              </a:lnSpc>
            </a:pPr>
            <a:r>
              <a:rPr lang="en-US" sz="2000" b="1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Linkedin:</a:t>
            </a:r>
            <a:r>
              <a:rPr lang="en-US" sz="1600" b="1" dirty="0" err="1">
                <a:solidFill>
                  <a:srgbClr val="954F72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 tooltip="https://www.linkedin.com/in/devansh-rawat-170649268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600" b="1" dirty="0">
                <a:solidFill>
                  <a:srgbClr val="954F72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 tooltip="https://www.linkedin.com/in/devansh-rawat-170649268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://www.linkedin.com/in/devansh-rawat-170649268</a:t>
            </a:r>
            <a:r>
              <a:rPr lang="en-US" sz="2000" b="1" dirty="0">
                <a:solidFill>
                  <a:srgbClr val="C00000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 tooltip="https://www.linkedin.com/in/devansh-rawat-170649268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000" dirty="0">
              <a:solidFill>
                <a:srgbClr val="C0000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Section</a:t>
            </a: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G1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Roll no. </a:t>
            </a:r>
            <a:r>
              <a:rPr lang="en-US" sz="2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12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8309" y="557498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Exploring the world's leading enterprise technology company through the lens of people, environment, structure, and excellence.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E49D5-D502-5C4E-9F9E-BB056C3F7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363" y="15180"/>
            <a:ext cx="6352000" cy="82144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FDBEE9-769B-3580-B198-70142DA09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89" y="1286620"/>
            <a:ext cx="6268811" cy="8274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587" y="707707"/>
            <a:ext cx="13235226" cy="1311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Takeaways: Oracle's People Excellence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697587" y="2417445"/>
            <a:ext cx="448389" cy="448389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45287" y="2485906"/>
            <a:ext cx="316765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Industry Leadership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345287" y="2933224"/>
            <a:ext cx="5845373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Oracle maintains its position as a </a:t>
            </a:r>
            <a:r>
              <a:rPr lang="en-US" sz="1550" b="1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3 global enterprise software provider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through continuous innovation in database technology, cloud infrastructure, and AI-driven solutions.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39739" y="2417445"/>
            <a:ext cx="448389" cy="448389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087439" y="2485906"/>
            <a:ext cx="318968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People-First Culture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8087439" y="2933224"/>
            <a:ext cx="5845373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Commitment to </a:t>
            </a: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 development, hybrid flexibility, diversity, and wellness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creates an environment where talent flourishes and innovation thrives.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697587" y="4288393"/>
            <a:ext cx="448389" cy="448389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345287" y="4356854"/>
            <a:ext cx="328803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Strategic Challenges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345287" y="4804172"/>
            <a:ext cx="5845373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Addressing talent competition, global coordination, and continuous upskilling remains critical for sustaining Oracle's competitive advantage in the rapidly evolving tech landscape.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39739" y="4288393"/>
            <a:ext cx="448389" cy="448389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087439" y="4356854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Outlook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8087439" y="4804172"/>
            <a:ext cx="5845373" cy="1275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 150,000+ employees driving $50 billion in revenue, Oracle's focus on </a:t>
            </a:r>
            <a:r>
              <a:rPr lang="en-US" sz="1550" i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integrated cloud applications and platform services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positions it perfectly for continued growth and impact.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697587" y="6403361"/>
            <a:ext cx="13235226" cy="32504"/>
          </a:xfrm>
          <a:prstGeom prst="rect">
            <a:avLst/>
          </a:prstGeom>
          <a:solidFill>
            <a:srgbClr val="FFE5E5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97587" y="6659999"/>
            <a:ext cx="13235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 More:</a:t>
            </a: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55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www.oracle.com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697587" y="7203043"/>
            <a:ext cx="132352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 for your attention. </a:t>
            </a:r>
            <a:endParaRPr lang="en-US" sz="15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956986-A6C8-B794-FF78-2C8DA3692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1501" y="7659224"/>
            <a:ext cx="3038899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462" y="644128"/>
            <a:ext cx="7767876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About Oracle: Pioneering Enterprise Technology Since 1977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74462" y="3075861"/>
            <a:ext cx="2586990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Beginning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174462" y="3595807"/>
            <a:ext cx="2819400" cy="1886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Founded in 1977 by visionary entrepreneurs Larry Ellison, Bob Miner, and Ed Oates, Oracle revolutionised database management systems.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74462" y="5659398"/>
            <a:ext cx="2819400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Headquarters:</a:t>
            </a: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Austin, Texas, USA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74462" y="6465213"/>
            <a:ext cx="2819400" cy="94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 Workforce:</a:t>
            </a: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150,000+ employees across 175+ countries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481066" y="3075861"/>
            <a:ext cx="2586990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Today's Oracle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81066" y="3595807"/>
            <a:ext cx="4468892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Industry Focus:</a:t>
            </a: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Software, Cloud Computing, Database Solutions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481066" y="4401622"/>
            <a:ext cx="4468892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Annual Revenue (2024):</a:t>
            </a: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Approximately $50 billion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9481066" y="5207437"/>
            <a:ext cx="4468892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Core Products:</a:t>
            </a: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Oracle Database, Oracle Cloud Infrastructure (OCI), Java, Fusion Applications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481066" y="6013252"/>
            <a:ext cx="4468892" cy="94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i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"Integrated Cloud Applications and Platform Services"</a:t>
            </a: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— delivering enterprise solutions that power global industries.</a:t>
            </a:r>
            <a:endParaRPr lang="en-US" sz="1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A676D6-AE48-4511-3DE2-8156F91A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1700" y="7734231"/>
            <a:ext cx="3038899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14630400" cy="24588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419" y="3000018"/>
            <a:ext cx="11770519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Industry Leadership &amp; Market Position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8419" y="3942159"/>
            <a:ext cx="4286726" cy="2895600"/>
          </a:xfrm>
          <a:prstGeom prst="roundRect">
            <a:avLst>
              <a:gd name="adj" fmla="val 285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92731" y="4146471"/>
            <a:ext cx="590074" cy="590074"/>
          </a:xfrm>
          <a:prstGeom prst="roundRect">
            <a:avLst>
              <a:gd name="adj" fmla="val 15494812"/>
            </a:avLst>
          </a:prstGeom>
          <a:solidFill>
            <a:srgbClr val="C9131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013" y="4308753"/>
            <a:ext cx="265509" cy="2655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2731" y="4933236"/>
            <a:ext cx="327159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Dominance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892731" y="5374719"/>
            <a:ext cx="3878104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Oracle remains the undisputed leader in database technology and enterprise software, setting industry standards for reliability and performance.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5171837" y="3942159"/>
            <a:ext cx="4286726" cy="2895600"/>
          </a:xfrm>
          <a:prstGeom prst="roundRect">
            <a:avLst>
              <a:gd name="adj" fmla="val 285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376148" y="4146471"/>
            <a:ext cx="590074" cy="590074"/>
          </a:xfrm>
          <a:prstGeom prst="roundRect">
            <a:avLst>
              <a:gd name="adj" fmla="val 15494812"/>
            </a:avLst>
          </a:prstGeom>
          <a:solidFill>
            <a:srgbClr val="C9131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8430" y="4308753"/>
            <a:ext cx="265509" cy="26550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76148" y="4933236"/>
            <a:ext cx="2849404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Cloud Competition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5376148" y="5374719"/>
            <a:ext cx="3878104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Competing fiercely with AWS, Microsoft Azure, and Google Cloud in the rapidly evolving cloud infrastructure market.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9655254" y="3942159"/>
            <a:ext cx="4286726" cy="2895600"/>
          </a:xfrm>
          <a:prstGeom prst="roundRect">
            <a:avLst>
              <a:gd name="adj" fmla="val 285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59566" y="4146471"/>
            <a:ext cx="590074" cy="590074"/>
          </a:xfrm>
          <a:prstGeom prst="roundRect">
            <a:avLst>
              <a:gd name="adj" fmla="val 15494812"/>
            </a:avLst>
          </a:prstGeom>
          <a:solidFill>
            <a:srgbClr val="C9131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1848" y="4308753"/>
            <a:ext cx="265509" cy="26550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59566" y="4933236"/>
            <a:ext cx="2588300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3 Globally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859566" y="5374719"/>
            <a:ext cx="3878104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Ranked among the </a:t>
            </a: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3 global enterprise software providers</a:t>
            </a: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trusted by Fortune 500 companies worldwide.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688419" y="7058978"/>
            <a:ext cx="1325356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Oracle's client portfolio includes industry giants such as </a:t>
            </a:r>
            <a:r>
              <a:rPr lang="en-US" sz="1500" b="1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HSBC, AT&amp;T, BMW, and Indian Railways</a:t>
            </a: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demonstrating trust in Oracle's data security, cloud reliability, and AI-driven analytics capabilities.</a:t>
            </a:r>
            <a:endParaRPr lang="en-US" sz="15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43DDB7-0F70-41B4-48ED-BB12D39DBF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45477" y="7695843"/>
            <a:ext cx="2838846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369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Internal Structure: Leadership &amp; Organisation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309" y="2839403"/>
            <a:ext cx="216575" cy="21657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8309" y="3149918"/>
            <a:ext cx="4226838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5" name="Text 2"/>
          <p:cNvSpPr/>
          <p:nvPr/>
        </p:nvSpPr>
        <p:spPr>
          <a:xfrm>
            <a:off x="758309" y="33191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CEO: Safra Catz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805238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Leading Oracle's strategic vision and global operations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1722" y="2839403"/>
            <a:ext cx="216575" cy="21657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01722" y="3149918"/>
            <a:ext cx="4226838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9" name="Text 5"/>
          <p:cNvSpPr/>
          <p:nvPr/>
        </p:nvSpPr>
        <p:spPr>
          <a:xfrm>
            <a:off x="5201722" y="3319105"/>
            <a:ext cx="30690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CTO: Larry Ellison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805238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Driving innovation and technological advancement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5134" y="2839403"/>
            <a:ext cx="216575" cy="216575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5134" y="3149918"/>
            <a:ext cx="4226957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3" name="Text 8"/>
          <p:cNvSpPr/>
          <p:nvPr/>
        </p:nvSpPr>
        <p:spPr>
          <a:xfrm>
            <a:off x="9645134" y="3319105"/>
            <a:ext cx="29392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Departments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805238"/>
            <a:ext cx="422695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 Infrastructure, Product Development, HR, Sales, Marketing, and Consulting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5468064"/>
            <a:ext cx="44326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Organisational Philosophy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309" y="604087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Oracle's structure emphasises clear leadership hierarchies whilst maintaining agile, cross-functional teams that can respond quickly to market demands and technological shifts.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587139" y="5468064"/>
            <a:ext cx="33475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Global Coordination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587139" y="604087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 operations spanning 175+ countries, Oracle leverages advanced communication technologies and regional hubs to ensure seamless collaboration across time zones.</a:t>
            </a:r>
            <a:endParaRPr lang="en-US" sz="1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00C3B9-2AD5-4F94-F87D-8D1094E002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6732" y="7658219"/>
            <a:ext cx="3038899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573" y="461724"/>
            <a:ext cx="7968853" cy="1104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Work Culture: Innovation Meets Inclusion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587573" y="1817965"/>
            <a:ext cx="7968853" cy="1295638"/>
          </a:xfrm>
          <a:prstGeom prst="roundRect">
            <a:avLst>
              <a:gd name="adj" fmla="val 8469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64713" y="1817965"/>
            <a:ext cx="91440" cy="1295638"/>
          </a:xfrm>
          <a:prstGeom prst="roundRect">
            <a:avLst>
              <a:gd name="adj" fmla="val 77123"/>
            </a:avLst>
          </a:prstGeom>
          <a:solidFill>
            <a:srgbClr val="C91313"/>
          </a:solidFill>
          <a:ln/>
        </p:spPr>
      </p:sp>
      <p:sp>
        <p:nvSpPr>
          <p:cNvPr id="6" name="Text 3"/>
          <p:cNvSpPr/>
          <p:nvPr/>
        </p:nvSpPr>
        <p:spPr>
          <a:xfrm>
            <a:off x="846892" y="2008703"/>
            <a:ext cx="321623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Collaboration &amp; Learning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46892" y="2385655"/>
            <a:ext cx="7518797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Oracle prioritises continuous learning through </a:t>
            </a:r>
            <a:r>
              <a:rPr lang="en-US" sz="1300" b="1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Oracle Learning platforms</a:t>
            </a: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ensuring employees stay ahead in rapidly evolving technologies like AI, cloud computing, and data analytics.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87573" y="3281482"/>
            <a:ext cx="7968853" cy="1564243"/>
          </a:xfrm>
          <a:prstGeom prst="roundRect">
            <a:avLst>
              <a:gd name="adj" fmla="val 7015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64713" y="3281482"/>
            <a:ext cx="91440" cy="1564243"/>
          </a:xfrm>
          <a:prstGeom prst="roundRect">
            <a:avLst>
              <a:gd name="adj" fmla="val 77123"/>
            </a:avLst>
          </a:prstGeom>
          <a:solidFill>
            <a:srgbClr val="C91313"/>
          </a:solidFill>
          <a:ln/>
        </p:spPr>
      </p:sp>
      <p:sp>
        <p:nvSpPr>
          <p:cNvPr id="10" name="Text 7"/>
          <p:cNvSpPr/>
          <p:nvPr/>
        </p:nvSpPr>
        <p:spPr>
          <a:xfrm>
            <a:off x="846892" y="3472220"/>
            <a:ext cx="245995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Hybrid Work Model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846892" y="3849172"/>
            <a:ext cx="7518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Embracing flexibility with global hybrid teams, Oracle supports work-life balance whilst maintaining productivity through cutting-edge collaboration tools and clear communication protocols.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87573" y="5013603"/>
            <a:ext cx="7968853" cy="1295638"/>
          </a:xfrm>
          <a:prstGeom prst="roundRect">
            <a:avLst>
              <a:gd name="adj" fmla="val 8469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64713" y="5013603"/>
            <a:ext cx="91440" cy="1295638"/>
          </a:xfrm>
          <a:prstGeom prst="roundRect">
            <a:avLst>
              <a:gd name="adj" fmla="val 77123"/>
            </a:avLst>
          </a:prstGeom>
          <a:solidFill>
            <a:srgbClr val="C91313"/>
          </a:solidFill>
          <a:ln/>
        </p:spPr>
      </p:sp>
      <p:sp>
        <p:nvSpPr>
          <p:cNvPr id="14" name="Text 11"/>
          <p:cNvSpPr/>
          <p:nvPr/>
        </p:nvSpPr>
        <p:spPr>
          <a:xfrm>
            <a:off x="846892" y="5204341"/>
            <a:ext cx="2677358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Diversity &amp; Inclusion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46892" y="5581293"/>
            <a:ext cx="7518797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commitment to building diverse teams across gender, ethnicity, and background creates an environment where innovation thrives through varied perspectives and experiences.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87573" y="6477119"/>
            <a:ext cx="7968853" cy="1295638"/>
          </a:xfrm>
          <a:prstGeom prst="roundRect">
            <a:avLst>
              <a:gd name="adj" fmla="val 8469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64713" y="6477119"/>
            <a:ext cx="91440" cy="1295638"/>
          </a:xfrm>
          <a:prstGeom prst="roundRect">
            <a:avLst>
              <a:gd name="adj" fmla="val 77123"/>
            </a:avLst>
          </a:prstGeom>
          <a:solidFill>
            <a:srgbClr val="C91313"/>
          </a:solidFill>
          <a:ln/>
        </p:spPr>
      </p:sp>
      <p:sp>
        <p:nvSpPr>
          <p:cNvPr id="18" name="Text 15"/>
          <p:cNvSpPr/>
          <p:nvPr/>
        </p:nvSpPr>
        <p:spPr>
          <a:xfrm>
            <a:off x="846892" y="6667857"/>
            <a:ext cx="294263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Ethics &amp; Sustainability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846892" y="7044809"/>
            <a:ext cx="7518797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Oracle champions </a:t>
            </a:r>
            <a:r>
              <a:rPr lang="en-US" sz="1300" i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ethics, transparency, and environmental sustainability</a:t>
            </a: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embedding responsible practices into every aspect of business operations.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985" y="634841"/>
            <a:ext cx="10385227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Oracle? A Personal Perspective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" y="1604963"/>
            <a:ext cx="917138" cy="13652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2480" y="1788319"/>
            <a:ext cx="333636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Passion for Technology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742480" y="2199918"/>
            <a:ext cx="12245935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 deep interest in </a:t>
            </a:r>
            <a:r>
              <a:rPr lang="en-US" sz="1400" b="1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software engineering and database systems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aligns perfectly with Oracle's core expertise and industry-leading innovations.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" y="2970252"/>
            <a:ext cx="917138" cy="11004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42480" y="3153608"/>
            <a:ext cx="2996684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Legacy of Innovation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742480" y="3565208"/>
            <a:ext cx="1224593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Oracle's pioneering work in </a:t>
            </a: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enterprise technology and AI innovation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represents the cutting edge of what's possible in modern computing.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85" y="4070747"/>
            <a:ext cx="917138" cy="13652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42480" y="4254103"/>
            <a:ext cx="333613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Employee-First Culture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742480" y="4665702"/>
            <a:ext cx="12245935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company's commitment to </a:t>
            </a:r>
            <a:r>
              <a:rPr lang="en-US" sz="1400" i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 development, well-being, and career growth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creates an environment where professionals can truly excel.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5" y="5436037"/>
            <a:ext cx="917138" cy="13652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42480" y="5619393"/>
            <a:ext cx="2413516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Global Impact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742480" y="6030992"/>
            <a:ext cx="12245935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Oracle's solutions power critical infrastructure worldwide—from banking to transportation—offering the opportunity to make a meaningful difference on a global scale.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641985" y="7007662"/>
            <a:ext cx="13346430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unique combination of </a:t>
            </a:r>
            <a:r>
              <a:rPr lang="en-US" sz="1400" b="1" dirty="0">
                <a:solidFill>
                  <a:srgbClr val="740B0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technology, continuous learning opportunities, and visionary leadership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makes Oracle an ideal organisation for long-term career growth and impact.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F5B1C6-5BCB-8352-3871-EC53F7941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2175" y="7704654"/>
            <a:ext cx="3038899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591" y="423982"/>
            <a:ext cx="10978872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People Needs: Current &amp; Future Requirements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1" y="1335881"/>
            <a:ext cx="4219813" cy="42198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9591" y="5729168"/>
            <a:ext cx="2489002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&amp; Cloud Upskilling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39591" y="6136957"/>
            <a:ext cx="4219813" cy="986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 cloud and AI technologies evolve rapidly, employees need continuous training programmes to master emerging tools like machine learning, advanced analytics, and next-generation cloud architectures.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262" y="1335881"/>
            <a:ext cx="4219813" cy="42198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43262" y="5729168"/>
            <a:ext cx="3106222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Hybrid Team Engagement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143262" y="6136957"/>
            <a:ext cx="4219813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 distributed teams across continents, Oracle must enhance virtual collaboration tools, foster team bonding, and maintain company culture despite physical distances.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33" y="1335881"/>
            <a:ext cx="4358997" cy="43589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46933" y="5868352"/>
            <a:ext cx="259746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Wellness &amp; Inclusivity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9746933" y="6276142"/>
            <a:ext cx="4358997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Supporting employee mental health, physical well-being, and creating truly inclusive spaces where every voice is heard and valued remains a critical priority.</a:t>
            </a:r>
            <a:endParaRPr lang="en-US" sz="1200" dirty="0"/>
          </a:p>
        </p:txBody>
      </p:sp>
      <p:sp>
        <p:nvSpPr>
          <p:cNvPr id="12" name="Shape 7"/>
          <p:cNvSpPr/>
          <p:nvPr/>
        </p:nvSpPr>
        <p:spPr>
          <a:xfrm>
            <a:off x="968216" y="7495461"/>
            <a:ext cx="13551218" cy="655082"/>
          </a:xfrm>
          <a:prstGeom prst="roundRect">
            <a:avLst>
              <a:gd name="adj" fmla="val 9886"/>
            </a:avLst>
          </a:prstGeom>
          <a:solidFill>
            <a:srgbClr val="460707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77" y="7668815"/>
            <a:ext cx="257949" cy="20645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0606" y="7628573"/>
            <a:ext cx="1289601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Focus:</a:t>
            </a:r>
            <a:r>
              <a:rPr lang="en-US" sz="12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Oracle recognises that investing in people directly translates to innovation, retention, and competitive advantage in the technology sector.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45" y="1078468"/>
            <a:ext cx="7885509" cy="118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HR Challenges: Navigating Complex Landscapes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29245" y="2530912"/>
            <a:ext cx="7885509" cy="3554968"/>
          </a:xfrm>
          <a:prstGeom prst="roundRect">
            <a:avLst>
              <a:gd name="adj" fmla="val 212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865" y="2538532"/>
            <a:ext cx="3935135" cy="2201347"/>
          </a:xfrm>
          <a:prstGeom prst="roundRect">
            <a:avLst>
              <a:gd name="adj" fmla="val 3431"/>
            </a:avLst>
          </a:prstGeom>
          <a:solidFill>
            <a:srgbClr val="740B0B"/>
          </a:solidFill>
          <a:ln/>
        </p:spPr>
      </p:sp>
      <p:sp>
        <p:nvSpPr>
          <p:cNvPr id="6" name="Text 3"/>
          <p:cNvSpPr/>
          <p:nvPr/>
        </p:nvSpPr>
        <p:spPr>
          <a:xfrm>
            <a:off x="816650" y="2718316"/>
            <a:ext cx="269521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Talent Competition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16650" y="3121819"/>
            <a:ext cx="3575566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Competing with tech giants like Google, Amazon, and Microsoft for top engineering and data science talent requires innovative recruitment strategies and compelling value propositions.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572000" y="2538532"/>
            <a:ext cx="3935135" cy="2201347"/>
          </a:xfrm>
          <a:prstGeom prst="rect">
            <a:avLst/>
          </a:prstGeom>
          <a:solidFill>
            <a:srgbClr val="740B0B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2538532"/>
            <a:ext cx="22860" cy="2201347"/>
          </a:xfrm>
          <a:prstGeom prst="roundRect">
            <a:avLst>
              <a:gd name="adj" fmla="val 330352"/>
            </a:avLst>
          </a:prstGeom>
          <a:solidFill>
            <a:srgbClr val="8D2424"/>
          </a:solidFill>
          <a:ln/>
        </p:spPr>
      </p:sp>
      <p:sp>
        <p:nvSpPr>
          <p:cNvPr id="10" name="Text 7"/>
          <p:cNvSpPr/>
          <p:nvPr/>
        </p:nvSpPr>
        <p:spPr>
          <a:xfrm>
            <a:off x="4751784" y="2718316"/>
            <a:ext cx="269521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Global Productivity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751784" y="3121819"/>
            <a:ext cx="3575566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Managing productivity and maintaining quality standards across 175+ countries with diverse work cultures, time zones, and regulatory environments presents ongoing challenges.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36865" y="4739878"/>
            <a:ext cx="7870269" cy="1338382"/>
          </a:xfrm>
          <a:prstGeom prst="rect">
            <a:avLst/>
          </a:prstGeom>
          <a:solidFill>
            <a:srgbClr val="740B0B"/>
          </a:solidFill>
          <a:ln/>
        </p:spPr>
      </p:sp>
      <p:sp>
        <p:nvSpPr>
          <p:cNvPr id="13" name="Shape 10"/>
          <p:cNvSpPr/>
          <p:nvPr/>
        </p:nvSpPr>
        <p:spPr>
          <a:xfrm>
            <a:off x="636865" y="4739878"/>
            <a:ext cx="7870269" cy="22860"/>
          </a:xfrm>
          <a:prstGeom prst="roundRect">
            <a:avLst>
              <a:gd name="adj" fmla="val 330352"/>
            </a:avLst>
          </a:prstGeom>
          <a:solidFill>
            <a:srgbClr val="8D2424"/>
          </a:solidFill>
          <a:ln/>
        </p:spPr>
      </p:sp>
      <p:sp>
        <p:nvSpPr>
          <p:cNvPr id="14" name="Text 11"/>
          <p:cNvSpPr/>
          <p:nvPr/>
        </p:nvSpPr>
        <p:spPr>
          <a:xfrm>
            <a:off x="816650" y="4919663"/>
            <a:ext cx="268569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Retention Strategy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16650" y="5323165"/>
            <a:ext cx="7510701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Retaining skilled employees in a fast-evolving tech landscape where skills quickly become obsolete demands continuous learning opportunities and clear career progression paths.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9245" y="6288048"/>
            <a:ext cx="7885509" cy="862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Oracle's HR department must balance </a:t>
            </a:r>
            <a:r>
              <a:rPr lang="en-US" sz="1400" b="1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competitive compensation, meaningful work, professional development, and company culture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attract and retain the best talent in an increasingly competitive market.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497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Employee Insights: Real Voices from Oracle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33663"/>
            <a:ext cx="6448544" cy="3883700"/>
          </a:xfrm>
          <a:prstGeom prst="roundRect">
            <a:avLst>
              <a:gd name="adj" fmla="val 2343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2" y="2534245"/>
            <a:ext cx="259913" cy="2599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357" y="6356866"/>
            <a:ext cx="259913" cy="2599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3711" y="29890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400" b="1" u="sng" dirty="0">
                <a:solidFill>
                  <a:schemeClr val="bg2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Mohammad </a:t>
            </a:r>
            <a:r>
              <a:rPr lang="en-US" sz="2400" b="1" u="sng" dirty="0" err="1">
                <a:solidFill>
                  <a:schemeClr val="bg2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iqbal</a:t>
            </a:r>
            <a:endParaRPr lang="en-US" sz="2200" b="1" dirty="0">
              <a:solidFill>
                <a:schemeClr val="bg2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113711" y="3475196"/>
            <a:ext cx="573774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IN" dirty="0">
                <a:solidFill>
                  <a:schemeClr val="bg2"/>
                </a:solidFill>
              </a:rPr>
              <a:t>SDE-3 at Oracle</a:t>
            </a:r>
            <a:r>
              <a:rPr lang="en-US" sz="1700" i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IN" dirty="0">
                <a:solidFill>
                  <a:schemeClr val="bg2"/>
                </a:solidFill>
              </a:rPr>
              <a:t>Bengaluru, Karnataka, India </a:t>
            </a: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113711" y="3951803"/>
            <a:ext cx="573774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</a:t>
            </a:r>
            <a:r>
              <a:rPr lang="en-US" dirty="0">
                <a:solidFill>
                  <a:schemeClr val="bg2"/>
                </a:solidFill>
              </a:rPr>
              <a:t>Hi Devansh! Great to connect with you. Oracle Cloud is a fantastic place to grow — there’s a strong focus on learning, collaboration, and innovation. If you’re passionate about cloud and database systems, you’ll definitely enjoy exploring opportunities here!”</a:t>
            </a:r>
          </a:p>
        </p:txBody>
      </p:sp>
      <p:sp>
        <p:nvSpPr>
          <p:cNvPr id="9" name="Text 5"/>
          <p:cNvSpPr/>
          <p:nvPr/>
        </p:nvSpPr>
        <p:spPr>
          <a:xfrm>
            <a:off x="1113711" y="5815251"/>
            <a:ext cx="573774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LinkedIn: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linkedin.com/in/mohammad-iqbal-30b474137/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7423428" y="2633663"/>
            <a:ext cx="6448663" cy="3883700"/>
          </a:xfrm>
          <a:prstGeom prst="roundRect">
            <a:avLst>
              <a:gd name="adj" fmla="val 2343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011" y="2534245"/>
            <a:ext cx="259913" cy="259913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1595" y="6356866"/>
            <a:ext cx="259913" cy="2599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78829" y="29890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r>
              <a:rPr lang="en-US" sz="2400" b="1" u="sng" dirty="0">
                <a:solidFill>
                  <a:schemeClr val="bg2"/>
                </a:solidFill>
                <a:latin typeface="DM Sans" pitchFamily="34" charset="0"/>
                <a:ea typeface="Dela Gothic One" pitchFamily="34" charset="-122"/>
                <a:cs typeface="Dela Gothic One" pitchFamily="34" charset="-120"/>
              </a:rPr>
              <a:t>D</a:t>
            </a:r>
            <a:r>
              <a:rPr lang="en-US" sz="2400" b="1" u="sng" dirty="0">
                <a:solidFill>
                  <a:schemeClr val="bg2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hruv</a:t>
            </a:r>
            <a:r>
              <a:rPr lang="en-US" sz="2400" b="1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b="1" u="sng" dirty="0" err="1">
                <a:solidFill>
                  <a:schemeClr val="bg2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goel</a:t>
            </a:r>
            <a:endParaRPr lang="en-US" sz="2200" b="1" dirty="0">
              <a:solidFill>
                <a:schemeClr val="bg2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7778829" y="3475196"/>
            <a:ext cx="57378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IN" sz="1600" b="0" i="0" dirty="0">
                <a:solidFill>
                  <a:schemeClr val="bg2"/>
                </a:solidFill>
                <a:effectLst/>
                <a:latin typeface="-apple-system"/>
              </a:rPr>
              <a:t>SDE-2 @Oracle,</a:t>
            </a:r>
            <a:r>
              <a:rPr lang="en-IN" dirty="0"/>
              <a:t> </a:t>
            </a:r>
            <a:r>
              <a:rPr lang="en-IN" dirty="0">
                <a:solidFill>
                  <a:schemeClr val="bg2"/>
                </a:solidFill>
              </a:rPr>
              <a:t>Bengaluru, Karnataka, India</a:t>
            </a:r>
            <a:endParaRPr lang="en-US" sz="1700" dirty="0">
              <a:solidFill>
                <a:schemeClr val="bg2"/>
              </a:solidFill>
            </a:endParaRPr>
          </a:p>
        </p:txBody>
      </p:sp>
      <p:sp>
        <p:nvSpPr>
          <p:cNvPr id="15" name="Text 9"/>
          <p:cNvSpPr/>
          <p:nvPr/>
        </p:nvSpPr>
        <p:spPr>
          <a:xfrm>
            <a:off x="7778829" y="3951803"/>
            <a:ext cx="573786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</a:t>
            </a:r>
            <a:r>
              <a:rPr lang="en-US" dirty="0">
                <a:solidFill>
                  <a:schemeClr val="bg2"/>
                </a:solidFill>
              </a:rPr>
              <a:t>Hi Devansh, great question! At Oracle, teams are encouraged to innovate while maintaining strong reliability standards. There’s a great balance of creativity, collaboration, and technical depth here — it’s what makes the culture so rewarding.”</a:t>
            </a:r>
          </a:p>
        </p:txBody>
      </p:sp>
      <p:sp>
        <p:nvSpPr>
          <p:cNvPr id="16" name="Text 10"/>
          <p:cNvSpPr/>
          <p:nvPr/>
        </p:nvSpPr>
        <p:spPr>
          <a:xfrm>
            <a:off x="7778829" y="5815251"/>
            <a:ext cx="57378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LinkedIn: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linkedin.com/in/dhruv-goel-70b6a4183/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758309" y="676108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insights, gathered through professional networking and research, provide authentic perspectives on Oracle's work environment, culture, and employee experience.</a:t>
            </a:r>
            <a:endParaRPr lang="en-US" sz="17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98F57F-9DB6-6C67-22DE-33F211252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3125" y="7698223"/>
            <a:ext cx="3038899" cy="495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31367E-83C5-67A1-A2BF-4D9CD1055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652" y="2706116"/>
            <a:ext cx="1452855" cy="1322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7FE3FE-6322-3A7F-95AF-0AD22B53E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0550" y="2671671"/>
            <a:ext cx="1221509" cy="13520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1127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Arial</vt:lpstr>
      <vt:lpstr>-apple-system</vt:lpstr>
      <vt:lpstr>Dela Gothic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devansh rawat</cp:lastModifiedBy>
  <cp:revision>5</cp:revision>
  <dcterms:created xsi:type="dcterms:W3CDTF">2025-11-03T14:42:48Z</dcterms:created>
  <dcterms:modified xsi:type="dcterms:W3CDTF">2025-11-07T14:39:15Z</dcterms:modified>
</cp:coreProperties>
</file>